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80" r:id="rId2"/>
    <p:sldMasterId id="2147483798" r:id="rId3"/>
  </p:sldMasterIdLst>
  <p:notesMasterIdLst>
    <p:notesMasterId r:id="rId42"/>
  </p:notesMasterIdLst>
  <p:sldIdLst>
    <p:sldId id="256" r:id="rId4"/>
    <p:sldId id="257" r:id="rId5"/>
    <p:sldId id="258" r:id="rId6"/>
    <p:sldId id="267" r:id="rId7"/>
    <p:sldId id="295" r:id="rId8"/>
    <p:sldId id="296" r:id="rId9"/>
    <p:sldId id="293" r:id="rId10"/>
    <p:sldId id="260" r:id="rId11"/>
    <p:sldId id="292" r:id="rId12"/>
    <p:sldId id="297" r:id="rId13"/>
    <p:sldId id="294" r:id="rId14"/>
    <p:sldId id="269" r:id="rId15"/>
    <p:sldId id="264" r:id="rId16"/>
    <p:sldId id="299" r:id="rId17"/>
    <p:sldId id="300" r:id="rId18"/>
    <p:sldId id="301" r:id="rId19"/>
    <p:sldId id="277" r:id="rId20"/>
    <p:sldId id="270" r:id="rId21"/>
    <p:sldId id="274" r:id="rId22"/>
    <p:sldId id="288" r:id="rId23"/>
    <p:sldId id="289" r:id="rId24"/>
    <p:sldId id="272" r:id="rId25"/>
    <p:sldId id="291" r:id="rId26"/>
    <p:sldId id="307" r:id="rId27"/>
    <p:sldId id="276" r:id="rId28"/>
    <p:sldId id="302" r:id="rId29"/>
    <p:sldId id="279" r:id="rId30"/>
    <p:sldId id="280" r:id="rId31"/>
    <p:sldId id="281" r:id="rId32"/>
    <p:sldId id="282" r:id="rId33"/>
    <p:sldId id="287" r:id="rId34"/>
    <p:sldId id="283" r:id="rId35"/>
    <p:sldId id="285" r:id="rId36"/>
    <p:sldId id="290" r:id="rId37"/>
    <p:sldId id="286" r:id="rId38"/>
    <p:sldId id="303" r:id="rId39"/>
    <p:sldId id="306" r:id="rId40"/>
    <p:sldId id="304" r:id="rId4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DBA542B6-4660-42EE-853A-29EA63E6AE7C}">
          <p14:sldIdLst>
            <p14:sldId id="256"/>
            <p14:sldId id="257"/>
            <p14:sldId id="258"/>
            <p14:sldId id="267"/>
            <p14:sldId id="295"/>
            <p14:sldId id="296"/>
            <p14:sldId id="293"/>
            <p14:sldId id="260"/>
            <p14:sldId id="292"/>
            <p14:sldId id="297"/>
            <p14:sldId id="294"/>
            <p14:sldId id="269"/>
            <p14:sldId id="264"/>
            <p14:sldId id="299"/>
            <p14:sldId id="300"/>
            <p14:sldId id="301"/>
            <p14:sldId id="277"/>
            <p14:sldId id="270"/>
            <p14:sldId id="274"/>
            <p14:sldId id="288"/>
            <p14:sldId id="289"/>
            <p14:sldId id="272"/>
            <p14:sldId id="291"/>
            <p14:sldId id="307"/>
          </p14:sldIdLst>
        </p14:section>
        <p14:section name="Resultados" id="{7A5D824D-1C2C-4F91-911F-22D2C2485473}">
          <p14:sldIdLst>
            <p14:sldId id="276"/>
            <p14:sldId id="302"/>
            <p14:sldId id="279"/>
            <p14:sldId id="280"/>
            <p14:sldId id="281"/>
            <p14:sldId id="282"/>
            <p14:sldId id="287"/>
            <p14:sldId id="283"/>
            <p14:sldId id="285"/>
            <p14:sldId id="290"/>
            <p14:sldId id="286"/>
            <p14:sldId id="303"/>
            <p14:sldId id="306"/>
            <p14:sldId id="3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577"/>
    <a:srgbClr val="DDD8AE"/>
    <a:srgbClr val="222222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37" autoAdjust="0"/>
    <p:restoredTop sz="78460" autoAdjust="0"/>
  </p:normalViewPr>
  <p:slideViewPr>
    <p:cSldViewPr snapToGrid="0">
      <p:cViewPr varScale="1">
        <p:scale>
          <a:sx n="67" d="100"/>
          <a:sy n="67" d="100"/>
        </p:scale>
        <p:origin x="121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E3DFF-A833-418E-AFAB-C0C39307700D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6D734-988E-4AA6-B4F7-DE3313197FA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0008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/>
              <a:t>werererew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6D734-988E-4AA6-B4F7-DE3313197FA6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1447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6D734-988E-4AA6-B4F7-DE3313197FA6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0797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Motion:</a:t>
            </a:r>
            <a:r>
              <a:rPr lang="pt-BR" baseline="0" dirty="0"/>
              <a:t> Sensibilidade dinâmica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6D734-988E-4AA6-B4F7-DE3313197FA6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0276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94226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7423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08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860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5683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16517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3475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6413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985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920138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836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6623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1655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7311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165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2831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3505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87810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84773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0282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7383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3689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38486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538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25301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32684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46507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74569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421597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55042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23037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04291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995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3643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94849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963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17142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86371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59110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89916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35821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85340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68768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3310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66477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66072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083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2964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505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6974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824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727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6989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B4F2DB9-6B7A-468D-831C-51BFEA319E85}" type="datetimeFigureOut">
              <a:rPr lang="pt-BR" smtClean="0"/>
              <a:t>07/12/2016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1BA228-2FB6-415F-86B4-614A555AA9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095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41120" y="1438555"/>
            <a:ext cx="6794861" cy="3384357"/>
          </a:xfrm>
        </p:spPr>
        <p:txBody>
          <a:bodyPr>
            <a:normAutofit/>
          </a:bodyPr>
          <a:lstStyle/>
          <a:p>
            <a:r>
              <a:rPr lang="pt-BR" b="1" noProof="0" dirty="0"/>
              <a:t>Sistema de vigilância online, configurado</a:t>
            </a:r>
            <a:br>
              <a:rPr lang="pt-BR" b="1" noProof="0" dirty="0"/>
            </a:br>
            <a:r>
              <a:rPr lang="pt-BR" b="1" noProof="0" dirty="0"/>
              <a:t> e monitorado </a:t>
            </a:r>
            <a:br>
              <a:rPr lang="pt-BR" b="1" noProof="0" dirty="0"/>
            </a:br>
            <a:r>
              <a:rPr lang="pt-BR" b="1" noProof="0" dirty="0"/>
              <a:t>remotamente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373419" y="5072744"/>
            <a:ext cx="5762563" cy="1785255"/>
          </a:xfrm>
        </p:spPr>
        <p:txBody>
          <a:bodyPr>
            <a:normAutofit/>
          </a:bodyPr>
          <a:lstStyle/>
          <a:p>
            <a:r>
              <a:rPr lang="pt-BR" sz="2100" b="1" noProof="0" dirty="0"/>
              <a:t>Trabalho de Conclusão de Curso</a:t>
            </a:r>
          </a:p>
          <a:p>
            <a:r>
              <a:rPr lang="pt-BR" sz="2100" noProof="0" dirty="0"/>
              <a:t>Acadêmico: </a:t>
            </a:r>
            <a:r>
              <a:rPr lang="pt-BR" sz="2100" i="1" noProof="0" dirty="0"/>
              <a:t>Luis Alfredo da Silva</a:t>
            </a:r>
          </a:p>
          <a:p>
            <a:pPr>
              <a:lnSpc>
                <a:spcPct val="50000"/>
              </a:lnSpc>
            </a:pPr>
            <a:r>
              <a:rPr lang="pt-BR" sz="2100" noProof="0" dirty="0"/>
              <a:t>Orientador: </a:t>
            </a:r>
            <a:r>
              <a:rPr lang="pt-BR" sz="2100" i="1" noProof="0" dirty="0"/>
              <a:t>Rodrigo Coral, Dr.</a:t>
            </a:r>
          </a:p>
          <a:p>
            <a:r>
              <a:rPr lang="pt-BR" sz="2100" noProof="0" dirty="0"/>
              <a:t>6 de dezembro de </a:t>
            </a:r>
            <a:r>
              <a:rPr lang="pt-BR" sz="2100" noProof="0" dirty="0">
                <a:latin typeface="Calibri" panose="020F0502020204030204" pitchFamily="34" charset="0"/>
                <a:cs typeface="Calibri" panose="020F0502020204030204" pitchFamily="34" charset="0"/>
              </a:rPr>
              <a:t>2016</a:t>
            </a:r>
          </a:p>
          <a:p>
            <a:endParaRPr lang="pt-BR" sz="2100" noProof="0" dirty="0"/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1436914" y="74023"/>
            <a:ext cx="6699068" cy="12905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5000"/>
              </a:lnSpc>
            </a:pPr>
            <a:r>
              <a:rPr lang="pt-BR" sz="2100" dirty="0"/>
              <a:t>Instituto Federal de Santa Catarina</a:t>
            </a:r>
          </a:p>
          <a:p>
            <a:pPr>
              <a:lnSpc>
                <a:spcPct val="75000"/>
              </a:lnSpc>
            </a:pPr>
            <a:r>
              <a:rPr lang="pt-BR" sz="2100" dirty="0"/>
              <a:t>Campus Joinville</a:t>
            </a:r>
          </a:p>
          <a:p>
            <a:pPr>
              <a:lnSpc>
                <a:spcPct val="75000"/>
              </a:lnSpc>
            </a:pPr>
            <a:r>
              <a:rPr lang="pt-BR" sz="2100" dirty="0"/>
              <a:t>Curso Superior de Tecnologia em Mecatrônica Industrial</a:t>
            </a:r>
          </a:p>
          <a:p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982" y="74023"/>
            <a:ext cx="1040674" cy="104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14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3600" dirty="0"/>
              <a:t>Como um fim:</a:t>
            </a:r>
          </a:p>
          <a:p>
            <a:pPr marL="0" indent="0">
              <a:buNone/>
            </a:pPr>
            <a:endParaRPr lang="pt-BR" sz="3600" dirty="0"/>
          </a:p>
          <a:p>
            <a:pPr marL="987425" lvl="1" indent="-530225"/>
            <a:r>
              <a:rPr lang="pt-BR" sz="3600" dirty="0"/>
              <a:t>Sistema aplicável em rede corporativas e institucionais;</a:t>
            </a:r>
          </a:p>
          <a:p>
            <a:pPr marL="457200" lvl="1" indent="0">
              <a:buNone/>
            </a:pPr>
            <a:endParaRPr lang="en-US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Relação com o CST Mecatrônica Industrial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10</a:t>
            </a:r>
          </a:p>
        </p:txBody>
      </p:sp>
    </p:spTree>
    <p:extLst>
      <p:ext uri="{BB962C8B-B14F-4D97-AF65-F5344CB8AC3E}">
        <p14:creationId xmlns:p14="http://schemas.microsoft.com/office/powerpoint/2010/main" val="3865604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3600" dirty="0"/>
              <a:t>Como um fim:</a:t>
            </a:r>
          </a:p>
          <a:p>
            <a:pPr marL="0" indent="0">
              <a:buNone/>
            </a:pPr>
            <a:endParaRPr lang="pt-BR" sz="3600" dirty="0"/>
          </a:p>
          <a:p>
            <a:pPr marL="987425" lvl="1" indent="-530225"/>
            <a:r>
              <a:rPr lang="pt-BR" sz="3600" dirty="0"/>
              <a:t>Sistema aplicável em rede corporativas e institucionais;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Monitoramento de máquinas e equipamentos.</a:t>
            </a:r>
            <a:endParaRPr lang="en-US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Relação com o CST Mecatrônica Industrial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11</a:t>
            </a:r>
          </a:p>
        </p:txBody>
      </p:sp>
    </p:spTree>
    <p:extLst>
      <p:ext uri="{BB962C8B-B14F-4D97-AF65-F5344CB8AC3E}">
        <p14:creationId xmlns:p14="http://schemas.microsoft.com/office/powerpoint/2010/main" val="916832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6256126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Código Aberto, Cena Maker e Internet das Coisas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12</a:t>
            </a:r>
          </a:p>
        </p:txBody>
      </p:sp>
    </p:spTree>
    <p:extLst>
      <p:ext uri="{BB962C8B-B14F-4D97-AF65-F5344CB8AC3E}">
        <p14:creationId xmlns:p14="http://schemas.microsoft.com/office/powerpoint/2010/main" val="3244163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600" dirty="0"/>
              <a:t>Modelo de Desenvolvimento com código-fonte aberto:</a:t>
            </a:r>
          </a:p>
          <a:p>
            <a:pPr marL="0" indent="0">
              <a:buNone/>
            </a:pPr>
            <a:endParaRPr lang="pt-BR" sz="3600" dirty="0"/>
          </a:p>
          <a:p>
            <a:pPr marL="987425" lvl="1" indent="-530225"/>
            <a: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  <a:t>75%</a:t>
            </a:r>
            <a:r>
              <a:rPr lang="pt-BR" sz="3600" dirty="0"/>
              <a:t> dos websites mais usados no mundo.</a:t>
            </a:r>
          </a:p>
          <a:p>
            <a:pPr marL="457200" lvl="1" indent="0">
              <a:buNone/>
            </a:pPr>
            <a:endParaRPr lang="en-US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Código Aberto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13</a:t>
            </a:r>
          </a:p>
        </p:txBody>
      </p:sp>
    </p:spTree>
    <p:extLst>
      <p:ext uri="{BB962C8B-B14F-4D97-AF65-F5344CB8AC3E}">
        <p14:creationId xmlns:p14="http://schemas.microsoft.com/office/powerpoint/2010/main" val="3873296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987425" lvl="1" indent="-530225"/>
            <a:r>
              <a:rPr lang="pt-BR" sz="3600" dirty="0"/>
              <a:t>Utiliza o modelo de código-fonte aberto;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Cena Maker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14</a:t>
            </a:r>
          </a:p>
        </p:txBody>
      </p:sp>
    </p:spTree>
    <p:extLst>
      <p:ext uri="{BB962C8B-B14F-4D97-AF65-F5344CB8AC3E}">
        <p14:creationId xmlns:p14="http://schemas.microsoft.com/office/powerpoint/2010/main" val="4203685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987425" lvl="1" indent="-530225"/>
            <a:r>
              <a:rPr lang="pt-BR" sz="3600" dirty="0"/>
              <a:t>Utiliza o modelo de código-fonte aberto;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Desenvolve suas próprias soluções;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Cena Maker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15</a:t>
            </a:r>
          </a:p>
        </p:txBody>
      </p:sp>
    </p:spTree>
    <p:extLst>
      <p:ext uri="{BB962C8B-B14F-4D97-AF65-F5344CB8AC3E}">
        <p14:creationId xmlns:p14="http://schemas.microsoft.com/office/powerpoint/2010/main" val="1841832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987425" lvl="1" indent="-530225"/>
            <a:r>
              <a:rPr lang="pt-BR" sz="3600" dirty="0"/>
              <a:t>Utiliza o modelo de código-fonte aberto;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Desenvolve suas próprias soluções;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Dispositivos embarcados: a </a:t>
            </a:r>
            <a:r>
              <a:rPr lang="pt-BR" sz="3600" i="1" dirty="0"/>
              <a:t>Internet das Coisas</a:t>
            </a:r>
            <a:r>
              <a:rPr lang="pt-BR" sz="3600" dirty="0"/>
              <a:t>.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Cena Maker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16</a:t>
            </a:r>
          </a:p>
        </p:txBody>
      </p:sp>
    </p:spTree>
    <p:extLst>
      <p:ext uri="{BB962C8B-B14F-4D97-AF65-F5344CB8AC3E}">
        <p14:creationId xmlns:p14="http://schemas.microsoft.com/office/powerpoint/2010/main" val="4275067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712300" y="0"/>
            <a:ext cx="1813392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17 de 39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</p:spTree>
    <p:extLst>
      <p:ext uri="{BB962C8B-B14F-4D97-AF65-F5344CB8AC3E}">
        <p14:creationId xmlns:p14="http://schemas.microsoft.com/office/powerpoint/2010/main" val="2595183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>
            <a:normAutofit/>
          </a:bodyPr>
          <a:lstStyle/>
          <a:p>
            <a:pPr marL="987425" lvl="1" indent="-530225"/>
            <a:r>
              <a:rPr lang="pt-BR" sz="3600" dirty="0"/>
              <a:t>Raspberry Pi;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Câmera;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MicroSD;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WiFi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18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</p:spTree>
    <p:extLst>
      <p:ext uri="{BB962C8B-B14F-4D97-AF65-F5344CB8AC3E}">
        <p14:creationId xmlns:p14="http://schemas.microsoft.com/office/powerpoint/2010/main" val="1469007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19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</p:spTree>
    <p:extLst>
      <p:ext uri="{BB962C8B-B14F-4D97-AF65-F5344CB8AC3E}">
        <p14:creationId xmlns:p14="http://schemas.microsoft.com/office/powerpoint/2010/main" val="24547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32022" y="0"/>
            <a:ext cx="1593669" cy="278674"/>
          </a:xfrm>
        </p:spPr>
        <p:txBody>
          <a:bodyPr>
            <a:noAutofit/>
          </a:bodyPr>
          <a:lstStyle/>
          <a:p>
            <a:pPr algn="r"/>
            <a:r>
              <a:rPr lang="pt-BR" sz="2000" noProof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 de 39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2" y="681446"/>
            <a:ext cx="7437120" cy="53183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3600" noProof="0" dirty="0"/>
              <a:t>Bem-vindos à apresentação deste trabalho de conclusão de curso.</a:t>
            </a:r>
            <a:endParaRPr lang="pt-BR" sz="3600" dirty="0"/>
          </a:p>
          <a:p>
            <a:pPr marL="0" indent="0" algn="ctr">
              <a:buNone/>
            </a:pPr>
            <a:endParaRPr lang="pt-BR" sz="3600" dirty="0"/>
          </a:p>
          <a:p>
            <a:pPr marL="0" indent="0" algn="ctr">
              <a:buNone/>
            </a:pPr>
            <a:r>
              <a:rPr lang="pt-BR" sz="2800" dirty="0"/>
              <a:t>Todas as imagens foram produzidas pelo autor.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953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20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956" y="866825"/>
            <a:ext cx="5168435" cy="5041605"/>
          </a:xfrm>
        </p:spPr>
      </p:pic>
    </p:spTree>
    <p:extLst>
      <p:ext uri="{BB962C8B-B14F-4D97-AF65-F5344CB8AC3E}">
        <p14:creationId xmlns:p14="http://schemas.microsoft.com/office/powerpoint/2010/main" val="1476524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21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1" y="809887"/>
            <a:ext cx="7377950" cy="554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01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>
            <a:normAutofit/>
          </a:bodyPr>
          <a:lstStyle/>
          <a:p>
            <a:pPr marL="987425" lvl="1" indent="-530225"/>
            <a:r>
              <a:rPr lang="en-US" sz="3600" dirty="0"/>
              <a:t>Fonte;</a:t>
            </a:r>
          </a:p>
          <a:p>
            <a:pPr marL="987425" lvl="1" indent="-530225"/>
            <a:endParaRPr lang="en-US" sz="3600" dirty="0"/>
          </a:p>
          <a:p>
            <a:pPr marL="987425" lvl="1" indent="-530225"/>
            <a:r>
              <a:rPr lang="pt-BR" sz="3600" dirty="0"/>
              <a:t>Gabinete</a:t>
            </a:r>
            <a: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987425" lvl="1" indent="-530225"/>
            <a:endParaRPr lang="pt-BR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22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</p:spTree>
    <p:extLst>
      <p:ext uri="{BB962C8B-B14F-4D97-AF65-F5344CB8AC3E}">
        <p14:creationId xmlns:p14="http://schemas.microsoft.com/office/powerpoint/2010/main" val="500441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23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961456"/>
            <a:ext cx="7817768" cy="5191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4435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>
            <a:normAutofit/>
          </a:bodyPr>
          <a:lstStyle/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Motion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Tecnologias Web;</a:t>
            </a:r>
          </a:p>
          <a:p>
            <a:pPr marL="914400" lvl="2" indent="0">
              <a:buNone/>
            </a:pPr>
            <a:endParaRPr lang="pt-BR" sz="3200" dirty="0"/>
          </a:p>
          <a:p>
            <a:pPr marL="987425" lvl="1" indent="-530225"/>
            <a:r>
              <a:rPr lang="pt-BR" sz="3600" dirty="0"/>
              <a:t>Tor;</a:t>
            </a:r>
          </a:p>
          <a:p>
            <a:pPr marL="987425" lvl="1" indent="-530225"/>
            <a:endParaRPr lang="pt-BR" sz="3600" dirty="0"/>
          </a:p>
          <a:p>
            <a:pPr marL="457200" lvl="1" indent="0">
              <a:buNone/>
            </a:pPr>
            <a:endParaRPr lang="en-US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24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Conhecendo o </a:t>
            </a:r>
            <a:r>
              <a:rPr lang="pt-BR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software</a:t>
            </a:r>
          </a:p>
        </p:txBody>
      </p:sp>
    </p:spTree>
    <p:extLst>
      <p:ext uri="{BB962C8B-B14F-4D97-AF65-F5344CB8AC3E}">
        <p14:creationId xmlns:p14="http://schemas.microsoft.com/office/powerpoint/2010/main" val="76059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0" y="1166948"/>
            <a:ext cx="7839119" cy="5691051"/>
          </a:xfrm>
        </p:spPr>
        <p:txBody>
          <a:bodyPr>
            <a:normAutofit fontScale="92500"/>
          </a:bodyPr>
          <a:lstStyle/>
          <a:p>
            <a:pPr marL="987425" lvl="1" indent="-530225">
              <a:lnSpc>
                <a:spcPct val="150000"/>
              </a:lnSpc>
            </a:pPr>
            <a:r>
              <a:rPr lang="pt-BR" sz="3600" dirty="0"/>
              <a:t>Desenvolvimento da interface Web;</a:t>
            </a:r>
          </a:p>
          <a:p>
            <a:pPr marL="1444625" lvl="2" indent="-530225">
              <a:lnSpc>
                <a:spcPct val="150000"/>
              </a:lnSpc>
            </a:pPr>
            <a:r>
              <a:rPr lang="pt-BR" sz="3400" dirty="0"/>
              <a:t>O Stream ao Vivo;</a:t>
            </a:r>
          </a:p>
          <a:p>
            <a:pPr marL="1444625" lvl="2" indent="-530225">
              <a:lnSpc>
                <a:spcPct val="150000"/>
              </a:lnSpc>
            </a:pPr>
            <a:r>
              <a:rPr lang="pt-BR" sz="3400" dirty="0"/>
              <a:t>Página de Arquivos;</a:t>
            </a:r>
          </a:p>
          <a:p>
            <a:pPr marL="1444625" lvl="2" indent="-530225">
              <a:lnSpc>
                <a:spcPct val="150000"/>
              </a:lnSpc>
            </a:pPr>
            <a:r>
              <a:rPr lang="pt-BR" sz="3400" dirty="0"/>
              <a:t>Página de Configuração;</a:t>
            </a:r>
          </a:p>
          <a:p>
            <a:pPr marL="1444625" lvl="2" indent="-530225">
              <a:lnSpc>
                <a:spcPct val="150000"/>
              </a:lnSpc>
            </a:pPr>
            <a:r>
              <a:rPr lang="pt-BR" sz="3400" dirty="0"/>
              <a:t>Design Responsivo e Acesso móvel;</a:t>
            </a:r>
          </a:p>
          <a:p>
            <a:pPr marL="1444625" lvl="2" indent="-530225">
              <a:lnSpc>
                <a:spcPct val="150000"/>
              </a:lnSpc>
            </a:pPr>
            <a:r>
              <a:rPr lang="pt-BR" sz="3400" dirty="0"/>
              <a:t>Envio de e-mails.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25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Resultados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8192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26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Stream ao vivo</a:t>
            </a:r>
            <a:endParaRPr lang="pt-BR" i="1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2016-12-07_01-28-57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7213" y="879187"/>
            <a:ext cx="7968478" cy="52399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2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6-12-04_19-17-1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6166" y="681446"/>
            <a:ext cx="7629525" cy="5691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27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Lista de Arquivos</a:t>
            </a:r>
            <a:endParaRPr lang="pt-BR" i="1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34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6-12-04_19-22-2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8866" y="681446"/>
            <a:ext cx="7616825" cy="5691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28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Página de Configuração</a:t>
            </a:r>
            <a:endParaRPr lang="pt-BR" i="1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8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016-12-04_19-45-4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91250" y="681446"/>
            <a:ext cx="5459412" cy="5691187"/>
          </a:xfr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29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 Responsivo</a:t>
            </a:r>
            <a:endParaRPr lang="pt-BR" i="1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09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78186" y="681446"/>
            <a:ext cx="7786843" cy="6176554"/>
          </a:xfrm>
        </p:spPr>
        <p:txBody>
          <a:bodyPr>
            <a:normAutofit/>
          </a:bodyPr>
          <a:lstStyle/>
          <a:p>
            <a:pPr marL="442913" indent="-442913">
              <a:lnSpc>
                <a:spcPct val="150000"/>
              </a:lnSpc>
            </a:pPr>
            <a:r>
              <a:rPr lang="pt-BR" sz="3200" noProof="0" dirty="0">
                <a:solidFill>
                  <a:srgbClr val="996633"/>
                </a:solidFill>
              </a:rPr>
              <a:t>Objetivos;</a:t>
            </a:r>
          </a:p>
          <a:p>
            <a:pPr marL="442913" indent="-442913">
              <a:lnSpc>
                <a:spcPct val="150000"/>
              </a:lnSpc>
            </a:pPr>
            <a:r>
              <a:rPr lang="pt-BR" sz="3200" noProof="0" dirty="0">
                <a:solidFill>
                  <a:srgbClr val="996633"/>
                </a:solidFill>
              </a:rPr>
              <a:t>Relação com o CST Mecatrônica Industrial;</a:t>
            </a:r>
          </a:p>
          <a:p>
            <a:pPr marL="442913" indent="-442913">
              <a:lnSpc>
                <a:spcPct val="150000"/>
              </a:lnSpc>
            </a:pPr>
            <a:r>
              <a:rPr lang="pt-BR" sz="3200" noProof="0" dirty="0">
                <a:solidFill>
                  <a:srgbClr val="996633"/>
                </a:solidFill>
              </a:rPr>
              <a:t>Código Aberto e a Cena Maker;</a:t>
            </a:r>
          </a:p>
          <a:p>
            <a:pPr marL="442913" indent="-442913">
              <a:lnSpc>
                <a:spcPct val="150000"/>
              </a:lnSpc>
            </a:pPr>
            <a:r>
              <a:rPr lang="pt-BR" sz="3200" noProof="0" dirty="0">
                <a:solidFill>
                  <a:schemeClr val="accent1">
                    <a:lumMod val="75000"/>
                  </a:schemeClr>
                </a:solidFill>
              </a:rPr>
              <a:t>Conhecendo o </a:t>
            </a:r>
            <a:r>
              <a:rPr lang="pt-BR" sz="3200" i="1" noProof="0" dirty="0">
                <a:solidFill>
                  <a:schemeClr val="accent1">
                    <a:lumMod val="75000"/>
                  </a:schemeClr>
                </a:solidFill>
              </a:rPr>
              <a:t>hardware</a:t>
            </a:r>
            <a:r>
              <a:rPr lang="pt-BR" sz="3200" noProof="0" dirty="0">
                <a:solidFill>
                  <a:schemeClr val="accent1">
                    <a:lumMod val="75000"/>
                  </a:schemeClr>
                </a:solidFill>
              </a:rPr>
              <a:t> e o </a:t>
            </a:r>
            <a:r>
              <a:rPr lang="pt-BR" sz="3200" i="1" noProof="0" dirty="0">
                <a:solidFill>
                  <a:schemeClr val="accent1">
                    <a:lumMod val="75000"/>
                  </a:schemeClr>
                </a:solidFill>
              </a:rPr>
              <a:t>software;</a:t>
            </a:r>
          </a:p>
          <a:p>
            <a:pPr marL="442913" indent="-442913">
              <a:lnSpc>
                <a:spcPct val="150000"/>
              </a:lnSpc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Resultados.</a:t>
            </a:r>
          </a:p>
          <a:p>
            <a:pPr marL="442913" indent="-442913">
              <a:lnSpc>
                <a:spcPct val="150000"/>
              </a:lnSpc>
            </a:pPr>
            <a:endParaRPr lang="pt-BR" sz="3200" b="1" dirty="0">
              <a:solidFill>
                <a:srgbClr val="996633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68144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Tópicos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</a:t>
            </a:r>
          </a:p>
        </p:txBody>
      </p:sp>
    </p:spTree>
    <p:extLst>
      <p:ext uri="{BB962C8B-B14F-4D97-AF65-F5344CB8AC3E}">
        <p14:creationId xmlns:p14="http://schemas.microsoft.com/office/powerpoint/2010/main" val="30957088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30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Acesso Móvel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52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31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Acesso Móvel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94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32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Envio de e-mails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28" y="1318889"/>
            <a:ext cx="8416413" cy="4644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42401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33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Teste você mesmo: Lab521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83" y="681446"/>
            <a:ext cx="5543286" cy="5543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9863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34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Teste você mesmo: Casa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83" y="681446"/>
            <a:ext cx="5543286" cy="5543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78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0" y="1166948"/>
            <a:ext cx="7839119" cy="5691051"/>
          </a:xfrm>
        </p:spPr>
        <p:txBody>
          <a:bodyPr>
            <a:normAutofit/>
          </a:bodyPr>
          <a:lstStyle/>
          <a:p>
            <a:pPr marL="987425" lvl="1" indent="-530225"/>
            <a:r>
              <a:rPr lang="pt-BR" sz="3600" dirty="0"/>
              <a:t>Sistema desenvolvido com sucesso;</a:t>
            </a:r>
          </a:p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Possíveis trabalhos futuros.</a:t>
            </a:r>
          </a:p>
          <a:p>
            <a:pPr marL="987425" lvl="1" indent="-530225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35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Conclusão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307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0" y="681446"/>
            <a:ext cx="7839119" cy="6176553"/>
          </a:xfrm>
        </p:spPr>
        <p:txBody>
          <a:bodyPr anchor="t">
            <a:normAutofit/>
          </a:bodyPr>
          <a:lstStyle/>
          <a:p>
            <a:pPr marL="987425" lvl="1" indent="-530225"/>
            <a:endParaRPr lang="pt-BR" sz="3600" dirty="0"/>
          </a:p>
          <a:p>
            <a:pPr marL="987425" lvl="1" indent="-530225"/>
            <a:r>
              <a:rPr lang="pt-BR" sz="3600" dirty="0"/>
              <a:t>Aos orientadores Paulo Boni e Rodrigo Coral;</a:t>
            </a:r>
          </a:p>
          <a:p>
            <a:pPr marL="987425" lvl="1" indent="-530225"/>
            <a:r>
              <a:rPr lang="pt-BR" sz="3600" dirty="0"/>
              <a:t>À Banca;</a:t>
            </a:r>
          </a:p>
          <a:p>
            <a:pPr marL="987425" lvl="1" indent="-530225"/>
            <a:r>
              <a:rPr lang="pt-BR" sz="3600" dirty="0"/>
              <a:t>Ao IF-SC;</a:t>
            </a:r>
          </a:p>
          <a:p>
            <a:pPr marL="987425" lvl="1" indent="-530225"/>
            <a:r>
              <a:rPr lang="pt-BR" sz="3600" dirty="0"/>
              <a:t>Aos convidados e participantes;</a:t>
            </a:r>
          </a:p>
          <a:p>
            <a:pPr marL="987425" lvl="1" indent="-530225"/>
            <a:r>
              <a:rPr lang="pt-BR" sz="3600" dirty="0"/>
              <a:t>A todos os envolvidos no projeto.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36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Agradeço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4666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0" y="681446"/>
            <a:ext cx="7437121" cy="6176553"/>
          </a:xfrm>
        </p:spPr>
        <p:txBody>
          <a:bodyPr anchor="ctr">
            <a:normAutofit/>
          </a:bodyPr>
          <a:lstStyle/>
          <a:p>
            <a:pPr marL="457200" lvl="1" indent="0" algn="ctr">
              <a:buNone/>
            </a:pPr>
            <a:r>
              <a:rPr lang="pt-BR" sz="3600" dirty="0"/>
              <a:t>Muito obrigado!</a:t>
            </a:r>
          </a:p>
          <a:p>
            <a:pPr marL="457200" lvl="1" indent="0" algn="ctr">
              <a:buNone/>
            </a:pPr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37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1088571" y="1"/>
            <a:ext cx="5843451" cy="6814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Agradeço</a:t>
            </a:r>
            <a:endParaRPr lang="pt-BR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4879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0" y="278674"/>
            <a:ext cx="7839119" cy="6579325"/>
          </a:xfrm>
        </p:spPr>
        <p:txBody>
          <a:bodyPr>
            <a:normAutofit/>
          </a:bodyPr>
          <a:lstStyle/>
          <a:p>
            <a:pPr marL="457200" lvl="1" indent="0" algn="ctr">
              <a:buNone/>
            </a:pPr>
            <a:r>
              <a:rPr lang="pt-BR" sz="36000" dirty="0">
                <a:solidFill>
                  <a:srgbClr val="99B577"/>
                </a:solidFill>
              </a:rPr>
              <a:t>!?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38</a:t>
            </a:r>
          </a:p>
        </p:txBody>
      </p:sp>
    </p:spTree>
    <p:extLst>
      <p:ext uri="{BB962C8B-B14F-4D97-AF65-F5344CB8AC3E}">
        <p14:creationId xmlns:p14="http://schemas.microsoft.com/office/powerpoint/2010/main" val="3029867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681446"/>
            <a:ext cx="7437120" cy="6176554"/>
          </a:xfrm>
        </p:spPr>
        <p:txBody>
          <a:bodyPr anchor="t">
            <a:normAutofit/>
          </a:bodyPr>
          <a:lstStyle/>
          <a:p>
            <a:endParaRPr lang="pt-BR" sz="3200" dirty="0"/>
          </a:p>
          <a:p>
            <a:r>
              <a:rPr lang="pt-BR" sz="3200" dirty="0"/>
              <a:t>Sistema de vigilância por câmera;</a:t>
            </a:r>
          </a:p>
          <a:p>
            <a:endParaRPr lang="pt-BR" sz="32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68144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Objetivos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4</a:t>
            </a:r>
          </a:p>
        </p:txBody>
      </p:sp>
    </p:spTree>
    <p:extLst>
      <p:ext uri="{BB962C8B-B14F-4D97-AF65-F5344CB8AC3E}">
        <p14:creationId xmlns:p14="http://schemas.microsoft.com/office/powerpoint/2010/main" val="3567658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681446"/>
            <a:ext cx="7437120" cy="6176554"/>
          </a:xfrm>
        </p:spPr>
        <p:txBody>
          <a:bodyPr anchor="t">
            <a:normAutofit/>
          </a:bodyPr>
          <a:lstStyle/>
          <a:p>
            <a:endParaRPr lang="pt-BR" sz="3200" dirty="0"/>
          </a:p>
          <a:p>
            <a:r>
              <a:rPr lang="pt-BR" sz="3200" dirty="0"/>
              <a:t>Sistema de vigilância por câmera;</a:t>
            </a:r>
          </a:p>
          <a:p>
            <a:endParaRPr lang="pt-BR" sz="3200" dirty="0"/>
          </a:p>
          <a:p>
            <a:r>
              <a:rPr lang="pt-BR" sz="3200" dirty="0"/>
              <a:t>Detecção inteligente de movimentos;</a:t>
            </a:r>
          </a:p>
          <a:p>
            <a:endParaRPr lang="pt-BR" sz="32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68144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Objetivos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5</a:t>
            </a:r>
          </a:p>
        </p:txBody>
      </p:sp>
    </p:spTree>
    <p:extLst>
      <p:ext uri="{BB962C8B-B14F-4D97-AF65-F5344CB8AC3E}">
        <p14:creationId xmlns:p14="http://schemas.microsoft.com/office/powerpoint/2010/main" val="2222287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681446"/>
            <a:ext cx="7437120" cy="6176554"/>
          </a:xfrm>
        </p:spPr>
        <p:txBody>
          <a:bodyPr anchor="t">
            <a:normAutofit/>
          </a:bodyPr>
          <a:lstStyle/>
          <a:p>
            <a:endParaRPr lang="pt-BR" sz="3200" dirty="0"/>
          </a:p>
          <a:p>
            <a:r>
              <a:rPr lang="pt-BR" sz="3200" dirty="0"/>
              <a:t>Sistema de vigilância por câmera;</a:t>
            </a:r>
          </a:p>
          <a:p>
            <a:endParaRPr lang="pt-BR" sz="3200" dirty="0"/>
          </a:p>
          <a:p>
            <a:r>
              <a:rPr lang="pt-BR" sz="3200" dirty="0"/>
              <a:t>Detecção inteligente de movimentos;</a:t>
            </a:r>
          </a:p>
          <a:p>
            <a:endParaRPr lang="pt-BR" sz="3200" dirty="0"/>
          </a:p>
          <a:p>
            <a:r>
              <a:rPr lang="pt-BR" sz="3200" dirty="0"/>
              <a:t>Interface de usuário via Web altamente acessível.</a:t>
            </a:r>
          </a:p>
          <a:p>
            <a:endParaRPr lang="pt-BR" sz="32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68144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Objetivos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6</a:t>
            </a:r>
          </a:p>
        </p:txBody>
      </p:sp>
    </p:spTree>
    <p:extLst>
      <p:ext uri="{BB962C8B-B14F-4D97-AF65-F5344CB8AC3E}">
        <p14:creationId xmlns:p14="http://schemas.microsoft.com/office/powerpoint/2010/main" val="3413131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3600" dirty="0"/>
              <a:t>Como um meio: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Relação com o CST Mecatrônica Industrial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7</a:t>
            </a:r>
          </a:p>
        </p:txBody>
      </p:sp>
    </p:spTree>
    <p:extLst>
      <p:ext uri="{BB962C8B-B14F-4D97-AF65-F5344CB8AC3E}">
        <p14:creationId xmlns:p14="http://schemas.microsoft.com/office/powerpoint/2010/main" val="2101656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3600" dirty="0"/>
              <a:t>Como um meio:</a:t>
            </a:r>
          </a:p>
          <a:p>
            <a:endParaRPr lang="pt-BR" sz="3600" dirty="0"/>
          </a:p>
          <a:p>
            <a:pPr marL="1077913" lvl="1" indent="-620713"/>
            <a:r>
              <a:rPr lang="pt-BR" sz="3600" dirty="0"/>
              <a:t>Programação</a:t>
            </a:r>
          </a:p>
          <a:p>
            <a:pPr marL="1077913" lvl="1" indent="-620713"/>
            <a:r>
              <a:rPr lang="pt-BR" sz="3600" dirty="0"/>
              <a:t>Eletrônica</a:t>
            </a:r>
          </a:p>
          <a:p>
            <a:pPr marL="1077913" lvl="1" indent="-620713"/>
            <a:r>
              <a:rPr lang="pt-BR" sz="3600" dirty="0"/>
              <a:t>Mecânica</a:t>
            </a:r>
          </a:p>
          <a:p>
            <a:pPr lvl="1"/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Relação com o CST Mecatrônica Industrial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8</a:t>
            </a:r>
          </a:p>
        </p:txBody>
      </p:sp>
    </p:spTree>
    <p:extLst>
      <p:ext uri="{BB962C8B-B14F-4D97-AF65-F5344CB8AC3E}">
        <p14:creationId xmlns:p14="http://schemas.microsoft.com/office/powerpoint/2010/main" val="1068189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88571" y="1166948"/>
            <a:ext cx="7437120" cy="569105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pt-BR" sz="1200" dirty="0"/>
          </a:p>
          <a:p>
            <a:pPr marL="0" indent="0">
              <a:buNone/>
            </a:pPr>
            <a:r>
              <a:rPr lang="pt-BR" sz="3600" dirty="0"/>
              <a:t>Como um fim: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691" y="0"/>
            <a:ext cx="681446" cy="681446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088571" y="0"/>
            <a:ext cx="5843451" cy="116694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Relação com o CST Mecatrônica Industrial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6932022" y="0"/>
            <a:ext cx="1593669" cy="2786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t-BR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9</a:t>
            </a:r>
          </a:p>
        </p:txBody>
      </p:sp>
    </p:spTree>
    <p:extLst>
      <p:ext uri="{BB962C8B-B14F-4D97-AF65-F5344CB8AC3E}">
        <p14:creationId xmlns:p14="http://schemas.microsoft.com/office/powerpoint/2010/main" val="2663412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aralaxe">
  <a:themeElements>
    <a:clrScheme name="Paralaxe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ppt/theme/theme2.xml><?xml version="1.0" encoding="utf-8"?>
<a:theme xmlns:a="http://schemas.openxmlformats.org/drawingml/2006/main" name="2_Paralaxe">
  <a:themeElements>
    <a:clrScheme name="Paralaxe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ppt/theme/theme3.xml><?xml version="1.0" encoding="utf-8"?>
<a:theme xmlns:a="http://schemas.openxmlformats.org/drawingml/2006/main" name="Paralax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Para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12885</TotalTime>
  <Words>503</Words>
  <Application>Microsoft Office PowerPoint</Application>
  <PresentationFormat>Apresentação na tela (4:3)</PresentationFormat>
  <Paragraphs>170</Paragraphs>
  <Slides>38</Slides>
  <Notes>3</Notes>
  <HiddenSlides>0</HiddenSlides>
  <MMClips>4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38</vt:i4>
      </vt:variant>
    </vt:vector>
  </HeadingPairs>
  <TitlesOfParts>
    <vt:vector size="44" baseType="lpstr">
      <vt:lpstr>Arial</vt:lpstr>
      <vt:lpstr>Calibri</vt:lpstr>
      <vt:lpstr>Corbel</vt:lpstr>
      <vt:lpstr>1_Paralaxe</vt:lpstr>
      <vt:lpstr>2_Paralaxe</vt:lpstr>
      <vt:lpstr>Paralaxe</vt:lpstr>
      <vt:lpstr>Sistema de vigilância online, configurado  e monitorado  remotamente</vt:lpstr>
      <vt:lpstr>Slide 2 de 39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Alfredo da Silva</dc:creator>
  <cp:lastModifiedBy>Luis Alfredo da Silva</cp:lastModifiedBy>
  <cp:revision>50</cp:revision>
  <dcterms:created xsi:type="dcterms:W3CDTF">2016-11-29T16:49:12Z</dcterms:created>
  <dcterms:modified xsi:type="dcterms:W3CDTF">2016-12-10T03:54:19Z</dcterms:modified>
</cp:coreProperties>
</file>